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9" r:id="rId3"/>
    <p:sldId id="283" r:id="rId4"/>
    <p:sldId id="269" r:id="rId5"/>
    <p:sldId id="270" r:id="rId6"/>
    <p:sldId id="271" r:id="rId7"/>
    <p:sldId id="286" r:id="rId8"/>
    <p:sldId id="272" r:id="rId9"/>
    <p:sldId id="273" r:id="rId10"/>
    <p:sldId id="274" r:id="rId11"/>
    <p:sldId id="279" r:id="rId12"/>
    <p:sldId id="280" r:id="rId13"/>
    <p:sldId id="281" r:id="rId14"/>
    <p:sldId id="284" r:id="rId15"/>
    <p:sldId id="285" r:id="rId16"/>
    <p:sldId id="258" r:id="rId17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17375E"/>
    <a:srgbClr val="004A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47" autoAdjust="0"/>
  </p:normalViewPr>
  <p:slideViewPr>
    <p:cSldViewPr snapToGrid="0" showGuides="1">
      <p:cViewPr>
        <p:scale>
          <a:sx n="100" d="100"/>
          <a:sy n="100" d="100"/>
        </p:scale>
        <p:origin x="-432" y="-72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kn.gov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553" y="2376192"/>
            <a:ext cx="695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0364" y="4725234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Пермь, 2018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6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02559" y="132021"/>
            <a:ext cx="6434418" cy="849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7" b="3635"/>
          <a:stretch>
            <a:fillRect/>
          </a:stretch>
        </p:blipFill>
        <p:spPr>
          <a:xfrm>
            <a:off x="523874" y="1067446"/>
            <a:ext cx="7971157" cy="354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34470" y="192532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2" b="3319"/>
          <a:stretch>
            <a:fillRect/>
          </a:stretch>
        </p:blipFill>
        <p:spPr>
          <a:xfrm>
            <a:off x="420740" y="917201"/>
            <a:ext cx="8119837" cy="376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8" b="3452"/>
          <a:stretch>
            <a:fillRect/>
          </a:stretch>
        </p:blipFill>
        <p:spPr>
          <a:xfrm>
            <a:off x="362514" y="1021976"/>
            <a:ext cx="7848036" cy="33617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494" y="165638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42046" y="0"/>
            <a:ext cx="5903260" cy="88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4353"/>
          <a:stretch>
            <a:fillRect/>
          </a:stretch>
        </p:blipFill>
        <p:spPr>
          <a:xfrm>
            <a:off x="271585" y="1453194"/>
            <a:ext cx="8062789" cy="273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42046" y="0"/>
            <a:ext cx="5903260" cy="88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Отличие формы для судебного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 решения (экстремистских материалов)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507" y="874059"/>
            <a:ext cx="7742985" cy="397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2721768" y="2859181"/>
            <a:ext cx="7905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671762" y="3990975"/>
            <a:ext cx="9076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671762" y="4229100"/>
            <a:ext cx="8905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0225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5978"/>
            <a:ext cx="6427694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047750" y="1704975"/>
            <a:ext cx="6667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038725" y="2971800"/>
            <a:ext cx="8001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33" y="0"/>
            <a:ext cx="8983133" cy="505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Единый реестр доменных имен, указателей страниц сайтов в сети «Интернет» и сетевых адресов, позволяющих идентифицировать сайты в сети «Интернет», содержащие информацию, распространение которой в Российской Федерации запрещено - Google Chrom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8" y="0"/>
            <a:ext cx="90741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411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БЛАГОДАРИМ ЗА ВНИМАНИЕ!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22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Нормативная правовая база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947370"/>
            <a:ext cx="86279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Федеральный закон от 27.07.2006 N 149-ФЗ </a:t>
            </a:r>
            <a:r>
              <a:rPr lang="ru-RU" dirty="0" smtClean="0"/>
              <a:t>"</a:t>
            </a:r>
            <a:r>
              <a:rPr lang="ru-RU" dirty="0"/>
              <a:t>Об информации, информационных технологиях и о защите </a:t>
            </a:r>
            <a:r>
              <a:rPr lang="ru-RU" dirty="0" smtClean="0"/>
              <a:t>информации».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/>
              <a:t>Статья </a:t>
            </a:r>
            <a:r>
              <a:rPr lang="ru-RU" b="1" dirty="0"/>
              <a:t>15.1. </a:t>
            </a:r>
            <a:r>
              <a:rPr lang="ru-RU" dirty="0"/>
              <a:t>Единый реестр доменных имен, указателей страниц сайтов в сети "Интернет" и сетевых адресов, позволяющих идентифицировать сайты в сети "Интернет", содержащие информацию, распространение которой в Российской Федерации </a:t>
            </a:r>
            <a:r>
              <a:rPr lang="ru-RU" dirty="0" smtClean="0"/>
              <a:t>запрещено</a:t>
            </a:r>
          </a:p>
          <a:p>
            <a:pPr algn="just"/>
            <a:r>
              <a:rPr lang="ru-RU" b="1" dirty="0" smtClean="0"/>
              <a:t>Постановления </a:t>
            </a:r>
            <a:r>
              <a:rPr lang="ru-RU" b="1" dirty="0"/>
              <a:t>Правительства Российской Федерации от 26.10.2012 № 1101 </a:t>
            </a:r>
            <a:endParaRPr lang="ru-RU" b="1" dirty="0" smtClean="0"/>
          </a:p>
          <a:p>
            <a:pPr algn="just"/>
            <a:r>
              <a:rPr lang="ru-RU" dirty="0" smtClean="0"/>
              <a:t>«</a:t>
            </a:r>
            <a:r>
              <a:rPr lang="ru-RU" dirty="0"/>
              <a:t>О единой автоматизированной информационной системе «Единый реестр доменных имен, указателей страниц сайтов в информационно-телекоммуникационной сети «Интернет» и сетевых адресов, позволяющих идентифицировать сайты в информационно-телекоммуникационной сети «Интернет», содержащие информацию, распространение которой в Российской Федерации запрещено» </a:t>
            </a:r>
            <a:r>
              <a:rPr lang="ru-RU" dirty="0" smtClean="0"/>
              <a:t> (</a:t>
            </a:r>
            <a:r>
              <a:rPr lang="ru-RU" dirty="0"/>
              <a:t>далее – Единый </a:t>
            </a:r>
            <a:r>
              <a:rPr lang="ru-RU" dirty="0" smtClean="0"/>
              <a:t>реестр).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ВИДЫ ПРОТИВОПРАВНОЙ ИНФОРМАЦИИ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42875" y="742950"/>
            <a:ext cx="8715376" cy="3895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Через форму на сайте Роскомнадзора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направляются сообщения о наличии в сети Интернет следующей противоправной информации:</a:t>
            </a:r>
          </a:p>
          <a:p>
            <a:pPr lvl="0" algn="ctr">
              <a:spcBef>
                <a:spcPct val="20000"/>
              </a:spcBef>
            </a:pPr>
            <a:endParaRPr lang="ru-RU" sz="6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</a:pPr>
            <a:r>
              <a:rPr lang="ru-RU" sz="6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1</a:t>
            </a:r>
            <a:r>
              <a:rPr lang="ru-RU" sz="6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  </a:t>
            </a:r>
            <a:r>
              <a:rPr lang="ru-RU" sz="6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Детская порнография                                                                        (Роскомнадзор)</a:t>
            </a:r>
          </a:p>
          <a:p>
            <a:pPr lvl="0">
              <a:spcBef>
                <a:spcPct val="20000"/>
              </a:spcBef>
            </a:pPr>
            <a:r>
              <a:rPr lang="ru-RU" sz="6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2.  Распространение наркотиков                                                                            (МВД)</a:t>
            </a:r>
            <a:endParaRPr lang="ru-RU" sz="6200" b="1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</a:pPr>
            <a:r>
              <a:rPr lang="ru-RU" sz="6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3. Суицид                                                                                             (</a:t>
            </a:r>
            <a:r>
              <a:rPr lang="ru-RU" sz="6200" b="1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Роспотребнадзор</a:t>
            </a:r>
            <a:r>
              <a:rPr lang="ru-RU" sz="6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)</a:t>
            </a:r>
          </a:p>
          <a:p>
            <a:pPr lvl="0">
              <a:spcBef>
                <a:spcPct val="20000"/>
              </a:spcBef>
            </a:pPr>
            <a:r>
              <a:rPr lang="ru-RU" sz="6200" b="1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4</a:t>
            </a:r>
            <a:r>
              <a:rPr lang="ru-RU" sz="6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. Азартно – игровая деятельность                                                                      (ФНС)</a:t>
            </a:r>
          </a:p>
          <a:p>
            <a:pPr lvl="0">
              <a:spcBef>
                <a:spcPct val="20000"/>
              </a:spcBef>
            </a:pPr>
            <a:r>
              <a:rPr lang="ru-RU" sz="6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5. Продажа </a:t>
            </a:r>
            <a:r>
              <a:rPr lang="ru-RU" sz="6200" b="1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алкоголя </a:t>
            </a:r>
            <a:r>
              <a:rPr lang="ru-RU" sz="6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                                                   (</a:t>
            </a:r>
            <a:r>
              <a:rPr lang="ru-RU" sz="6200" b="1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Росалкогольрегулирование</a:t>
            </a:r>
            <a:r>
              <a:rPr lang="ru-RU" sz="6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)</a:t>
            </a:r>
          </a:p>
          <a:p>
            <a:pPr lvl="0">
              <a:spcBef>
                <a:spcPct val="20000"/>
              </a:spcBef>
            </a:pPr>
            <a:endParaRPr lang="ru-RU" sz="6200" b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</a:pPr>
            <a:r>
              <a:rPr lang="ru-RU" sz="6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6. Вступившее </a:t>
            </a:r>
            <a:r>
              <a:rPr lang="ru-RU" sz="6200" b="1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законную силу решение </a:t>
            </a:r>
            <a:r>
              <a:rPr lang="ru-RU" sz="6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суда </a:t>
            </a:r>
          </a:p>
          <a:p>
            <a:pPr lvl="0">
              <a:spcBef>
                <a:spcPct val="20000"/>
              </a:spcBef>
            </a:pPr>
            <a:r>
              <a:rPr lang="ru-RU" sz="6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(иная информация, признанная запрещенной к распространению на территории Российской Федерации, в том числе экстремистские материалы )</a:t>
            </a:r>
            <a:endParaRPr kumimoji="0" lang="ru-RU" sz="62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5970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48772" y="205979"/>
            <a:ext cx="6743700" cy="721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Вами была обнаружена запрещенная  к  распространению информация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43126" y="2445538"/>
            <a:ext cx="1835150" cy="177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8772" y="4501704"/>
            <a:ext cx="849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ВАЖНО!!! Необходимо указывать конкретную ссылку, </a:t>
            </a:r>
            <a:r>
              <a:rPr lang="ru-RU" sz="1600" b="1" dirty="0">
                <a:solidFill>
                  <a:srgbClr val="FF0000"/>
                </a:solidFill>
              </a:rPr>
              <a:t>а не </a:t>
            </a:r>
            <a:r>
              <a:rPr lang="ru-RU" sz="1600" b="1" dirty="0" smtClean="0">
                <a:solidFill>
                  <a:srgbClr val="FF0000"/>
                </a:solidFill>
              </a:rPr>
              <a:t>результат поискового запроса, ссылку </a:t>
            </a:r>
            <a:r>
              <a:rPr lang="ru-RU" sz="1600" b="1" dirty="0">
                <a:solidFill>
                  <a:srgbClr val="FF0000"/>
                </a:solidFill>
              </a:rPr>
              <a:t>на главную страницу сайта/сообщества и т.д.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9597" y="927847"/>
            <a:ext cx="6353525" cy="357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>
            <a:off x="1514475" y="1123950"/>
            <a:ext cx="0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33425" y="1123950"/>
            <a:ext cx="1143000" cy="9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548718" cy="863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Заходим на главную страницу официального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 Интернет-сайта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Роскомнадзора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124" y="1031975"/>
            <a:ext cx="8181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3"/>
              </a:rPr>
              <a:t>https://rkn.gov.ru</a:t>
            </a:r>
            <a:r>
              <a:rPr lang="en-US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448255"/>
            <a:ext cx="6734176" cy="321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5978"/>
            <a:ext cx="6427694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3773" y="1221331"/>
            <a:ext cx="6194116" cy="348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1476375" y="3238500"/>
            <a:ext cx="6191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6751545" y="2447925"/>
            <a:ext cx="78634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5978"/>
            <a:ext cx="6427694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234" y="1001805"/>
            <a:ext cx="4348880" cy="244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5300" y="2029665"/>
            <a:ext cx="4524375" cy="254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1047750" y="1704975"/>
            <a:ext cx="6667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038725" y="2971800"/>
            <a:ext cx="8001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0456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81178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68941" y="199256"/>
            <a:ext cx="5990665" cy="822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Открыв страницу «Приема сообщений»,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приступаем к заполнению формы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405" y="4318763"/>
            <a:ext cx="86724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заполнения!</a:t>
            </a:r>
            <a:endParaRPr lang="ru-RU" sz="1400" dirty="0" smtClean="0">
              <a:solidFill>
                <a:srgbClr val="FF000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200" u="sng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Обратите внимание, чтобы   адрес    содержал указание на используемый протокол  </a:t>
            </a:r>
            <a:r>
              <a:rPr lang="en-US" sz="1200" b="1" u="sng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http://</a:t>
            </a:r>
            <a:r>
              <a:rPr lang="ru-RU" sz="1200" b="1" u="sng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или </a:t>
            </a:r>
            <a:r>
              <a:rPr lang="en-US" sz="1200" b="1" u="sng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https://</a:t>
            </a:r>
            <a:endParaRPr lang="ru-RU" sz="1200" b="1" u="sng" dirty="0" smtClean="0">
              <a:solidFill>
                <a:srgbClr val="FF000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941" y="1021977"/>
            <a:ext cx="4075952" cy="229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8574" y="1377699"/>
            <a:ext cx="4662758" cy="262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373906" cy="782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40" b="3435"/>
          <a:stretch>
            <a:fillRect/>
          </a:stretch>
        </p:blipFill>
        <p:spPr>
          <a:xfrm>
            <a:off x="942975" y="1109381"/>
            <a:ext cx="7534276" cy="355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390</Words>
  <Application>Microsoft Office PowerPoint</Application>
  <PresentationFormat>Экран (16:9)</PresentationFormat>
  <Paragraphs>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Ирина</cp:lastModifiedBy>
  <cp:revision>155</cp:revision>
  <cp:lastPrinted>2017-03-23T17:46:05Z</cp:lastPrinted>
  <dcterms:created xsi:type="dcterms:W3CDTF">2015-01-29T07:54:40Z</dcterms:created>
  <dcterms:modified xsi:type="dcterms:W3CDTF">2019-01-09T16:18:40Z</dcterms:modified>
</cp:coreProperties>
</file>